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59" r:id="rId4"/>
    <p:sldId id="283" r:id="rId5"/>
    <p:sldId id="286" r:id="rId6"/>
    <p:sldId id="258" r:id="rId7"/>
    <p:sldId id="257" r:id="rId8"/>
    <p:sldId id="279" r:id="rId9"/>
    <p:sldId id="288" r:id="rId10"/>
    <p:sldId id="291" r:id="rId11"/>
    <p:sldId id="289" r:id="rId12"/>
    <p:sldId id="287" r:id="rId13"/>
    <p:sldId id="265" r:id="rId14"/>
    <p:sldId id="280" r:id="rId15"/>
    <p:sldId id="28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DD519-0D3A-492E-BB33-9E2DFFD67C75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16AB-24C1-4838-A8D8-D5430E0A8A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44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CBB13-C7C0-F891-3C60-51FDC7560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9FAF26-1011-EDFD-43A4-BA3DBE49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BA6D76-1661-7755-1963-A81E7F3F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E6A53-A835-4D81-00E7-C28D6980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03D777-C718-38DE-8BC9-35FDBF5E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3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C5A49C-4A25-4701-61A6-D4D106AF0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058F5F-8925-B8F0-352A-1164404D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CA236C-62D1-E699-C02A-494AC3EEF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39F521-3EDA-C115-A794-5B33AEAC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4DCD4C-F030-13A0-2FEC-0C5D2D52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479ECC-CCBE-F4F2-823C-CB9480FC8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103069-7C9C-E454-6170-AC9374BA6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A798DF-AAEE-1176-877C-57A5E384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59A258-CD37-AE3B-519B-26747124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CD36C0-580F-E289-20A0-38A291C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8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62B585-E470-3CEE-2E55-1265C1FD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526785-FC24-4AD6-1F2B-2A2A0740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43BCF8-EFE8-3444-2EA5-D12CABC0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1A2CC-D7FB-B0EE-EE28-29DAD7F7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C5435-AA32-717E-B2BE-26C2469B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636EE-BDBF-A67E-67B0-4C6197EC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01DF8D-C853-91D2-EC7B-508674173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715584-0CD0-8170-F65E-C6F81D18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46EBF-ED9B-4B95-885C-26C29509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BBC7E8-F746-F0E1-8518-513BD51E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4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6FC88-9657-AE9D-B712-9C2FB9DD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5FCA03-6709-6CBE-530B-B754EAE16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2F1BD7-B507-8C68-612E-BFF075A6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EB223D-D50D-AF7F-787D-63F5AED8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C1903E-836C-8E30-AE0D-8992725F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AFA0EE-F7E7-A0AD-9DD0-D3E14B05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8AC30-7D81-0A70-05BF-AAEFBBDA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CB5A02-F661-2923-2594-AE41F82B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4D9874-E2AE-4CC3-0F1B-853B24353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A199EE-6E1A-6C79-70A4-F8176736E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4A41F9-5633-6F1E-7FD2-7EDF107E3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F03D75-82A1-0063-72F3-9846A76D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DC416B-1C2D-4E39-2B20-4D8560B2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93E619-5733-1E3B-E456-F4773950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8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163CE6-3378-B8D8-A0CE-409404B5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AC9259-71D6-3FCC-1C42-D75B6A5D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89628C-0790-EC23-3BD2-77DF1718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5D782D-67C9-247C-7B85-245F4947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4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0F7412-24A0-C2D0-FEBF-9D6C565A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661CDC-98A3-0403-EEE2-98683B95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824646-F97F-E4D0-5263-CC3D9C6C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8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DFDB4-8DC2-42D0-267B-9120DEB0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A8D7F-AF06-A13C-0FE1-A1F0B807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DAEBE2-9923-FB75-EFB6-BCD8CD5E2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C1FAE5-8011-67D6-B2E5-ED580C3B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EB87D0-71A7-06C2-4E6B-72582B87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956DCE-3F20-69CE-F5F1-3D173E37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52645-C4FF-7A77-1364-74EFA498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BE7FDF-36A8-A1CD-4982-49931B40A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D33C3C-8AB5-F1E0-11E1-657FFA43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CE99F5-AA32-1517-E7F7-1F8BB1B2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8FBED5-88FB-05EC-EAFB-7C6834F1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3B94D8-C1BF-5761-9614-5F768618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A5FABB-6E29-7F72-4FB9-92675CFE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0A8153-B078-8FBD-45A6-F83CC5E84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FA7240-E7EF-59AB-2FD1-620EA322A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66C0-837F-40C1-95BE-5A1A75A9720E}" type="datetimeFigureOut">
              <a:rPr lang="it-IT" smtClean="0"/>
              <a:t>18/02/2026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A257A-A362-02FE-29F6-CEA68B761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8BB25-C70D-EE2F-E3A3-579D52537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D005-FCD4-44D0-B150-8ED87A7BD5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27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ebp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web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C863439-6CC7-78A5-29C9-AEAD22DA5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44" y="348524"/>
            <a:ext cx="4418889" cy="61609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F2BF7C-7204-A7D2-8E46-F724998A9804}"/>
              </a:ext>
            </a:extLst>
          </p:cNvPr>
          <p:cNvSpPr txBox="1"/>
          <p:nvPr/>
        </p:nvSpPr>
        <p:spPr>
          <a:xfrm flipH="1">
            <a:off x="5349238" y="2034540"/>
            <a:ext cx="666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Novità in tema di colliri e conservanti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7975CA-6742-E09A-1012-BB5CA7816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94" y="3837180"/>
            <a:ext cx="2607994" cy="247111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D988C2C-20E0-14A0-A855-D21879B36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768" y="6308290"/>
            <a:ext cx="2377646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7CC2DBD-2E50-49C2-BBB5-9FD4FC65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" t="1734" r="495" b="2175"/>
          <a:stretch>
            <a:fillRect/>
          </a:stretch>
        </p:blipFill>
        <p:spPr>
          <a:xfrm>
            <a:off x="205740" y="194311"/>
            <a:ext cx="11430000" cy="62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5B2F34-9EA7-5A42-799D-22A1D454911E}"/>
              </a:ext>
            </a:extLst>
          </p:cNvPr>
          <p:cNvSpPr txBox="1"/>
          <p:nvPr/>
        </p:nvSpPr>
        <p:spPr>
          <a:xfrm>
            <a:off x="341296" y="583931"/>
            <a:ext cx="11189368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/>
              <a:t>- Bimatoprost (</a:t>
            </a:r>
            <a:r>
              <a:rPr lang="it-IT" sz="2400" b="1" dirty="0" err="1"/>
              <a:t>Durysta</a:t>
            </a:r>
            <a:r>
              <a:rPr lang="it-IT" sz="2400" b="1" dirty="0"/>
              <a:t> - USA): </a:t>
            </a:r>
            <a:r>
              <a:rPr lang="it-IT" sz="2400" dirty="0"/>
              <a:t>approvato FDA nel 2020, rilascia 10µg di bimatoprost biodegradabile per 90 gg., ha una «cinetica di ordine zero» cioè la capacità dell'impianto di rilasciare il principio attivo con velocità costante; precaricato in un applicatore monouso da 28 gauge; efficacia non inferiore al timololo. Non approvato in Europa e in Italia</a:t>
            </a:r>
          </a:p>
          <a:p>
            <a:endParaRPr lang="it-IT" sz="2400" dirty="0"/>
          </a:p>
          <a:p>
            <a:r>
              <a:rPr lang="it-IT" sz="2400" dirty="0"/>
              <a:t>-</a:t>
            </a:r>
            <a:r>
              <a:rPr lang="it-IT" sz="2400" b="1" dirty="0"/>
              <a:t>Travoprost (</a:t>
            </a:r>
            <a:r>
              <a:rPr lang="it-IT" sz="2400" b="1" dirty="0" err="1"/>
              <a:t>iDose</a:t>
            </a:r>
            <a:r>
              <a:rPr lang="it-IT" sz="2400" b="1" dirty="0"/>
              <a:t> TR - USA): </a:t>
            </a:r>
            <a:r>
              <a:rPr lang="it-IT" sz="2400" dirty="0"/>
              <a:t>approvato FDA nel 2023; piccolo impianto in titanio che rilascia per 3 anni 75 µm di travoprost senza conservanti; efficacia non inferiore al timololo. Non approvato in Europa e in Italia</a:t>
            </a:r>
          </a:p>
          <a:p>
            <a:endParaRPr lang="it-IT" sz="2400" dirty="0"/>
          </a:p>
          <a:p>
            <a:r>
              <a:rPr lang="it-IT" sz="2400" dirty="0"/>
              <a:t>- </a:t>
            </a:r>
            <a:r>
              <a:rPr lang="it-IT" sz="2400" b="1" dirty="0"/>
              <a:t>SpyGlass Pharma: </a:t>
            </a:r>
            <a:r>
              <a:rPr lang="it-IT" sz="2400" dirty="0"/>
              <a:t>IOL a rilascio di bimatoprost</a:t>
            </a:r>
          </a:p>
          <a:p>
            <a:pPr marL="457200" indent="-457200">
              <a:buFontTx/>
              <a:buChar char="-"/>
            </a:pPr>
            <a:endParaRPr lang="it-IT" sz="2400" dirty="0"/>
          </a:p>
          <a:p>
            <a:r>
              <a:rPr lang="it-IT" sz="2400" dirty="0"/>
              <a:t>- </a:t>
            </a:r>
            <a:r>
              <a:rPr lang="it-IT" sz="2400" b="1" dirty="0"/>
              <a:t>Lenti a contatto e punti lacrimali medicati: </a:t>
            </a:r>
            <a:r>
              <a:rPr lang="it-IT" sz="2400" dirty="0"/>
              <a:t>da posizionare nel dotto lacrimale o come </a:t>
            </a:r>
            <a:r>
              <a:rPr lang="it-IT" sz="2400" dirty="0" err="1"/>
              <a:t>lac</a:t>
            </a:r>
            <a:r>
              <a:rPr lang="it-IT" sz="2400" dirty="0"/>
              <a:t> medicate; rilasciano gradualmente farmaci come latanoprost o travoprost</a:t>
            </a:r>
          </a:p>
          <a:p>
            <a:r>
              <a:rPr lang="it-IT" sz="2400" dirty="0"/>
              <a:t> </a:t>
            </a:r>
          </a:p>
          <a:p>
            <a:r>
              <a:rPr lang="it-IT" sz="2400" dirty="0"/>
              <a:t>- </a:t>
            </a:r>
            <a:r>
              <a:rPr lang="it-IT" sz="2400" b="1" dirty="0"/>
              <a:t>Nanoparticelle </a:t>
            </a:r>
            <a:r>
              <a:rPr lang="it-IT" sz="2400" dirty="0"/>
              <a:t>in sperimentazione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4AF7B6-FFA8-9FBF-2E79-8947EF76B8DE}"/>
              </a:ext>
            </a:extLst>
          </p:cNvPr>
          <p:cNvSpPr txBox="1"/>
          <p:nvPr/>
        </p:nvSpPr>
        <p:spPr>
          <a:xfrm>
            <a:off x="3576387" y="9536"/>
            <a:ext cx="5435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Glaucoma: impianti a rilascio prolungato</a:t>
            </a:r>
          </a:p>
        </p:txBody>
      </p:sp>
    </p:spTree>
    <p:extLst>
      <p:ext uri="{BB962C8B-B14F-4D97-AF65-F5344CB8AC3E}">
        <p14:creationId xmlns:p14="http://schemas.microsoft.com/office/powerpoint/2010/main" val="42117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A5E80C-AC2A-1A79-1756-8DE5DB0BA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76" y="239764"/>
            <a:ext cx="3551707" cy="23177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31D33B-F8F2-823C-99A3-A9B3A133D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4" y="114802"/>
            <a:ext cx="4120445" cy="23177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990D8C-5B5D-DAD0-FDC3-BB66961F4B56}"/>
              </a:ext>
            </a:extLst>
          </p:cNvPr>
          <p:cNvSpPr txBox="1"/>
          <p:nvPr/>
        </p:nvSpPr>
        <p:spPr>
          <a:xfrm>
            <a:off x="10339963" y="5883524"/>
            <a:ext cx="8020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err="1"/>
              <a:t>iDose</a:t>
            </a:r>
            <a:r>
              <a:rPr lang="it-IT" sz="1200" b="1" dirty="0"/>
              <a:t> TR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CF98728-1BA5-EBAE-9637-EAB5958A2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402" y="5128325"/>
            <a:ext cx="4705686" cy="16047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D0D7CF-2F8B-4579-B245-12CFB56740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27" b="12553"/>
          <a:stretch>
            <a:fillRect/>
          </a:stretch>
        </p:blipFill>
        <p:spPr>
          <a:xfrm>
            <a:off x="555652" y="2844210"/>
            <a:ext cx="2120335" cy="22841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A1B34F9-C40A-F482-6441-BAA71B25C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840" y="239764"/>
            <a:ext cx="3895816" cy="21927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EF8839A-E111-6006-48B7-B920514FAD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528" y="2665402"/>
            <a:ext cx="3736439" cy="209240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6F5BFA-B409-C745-DCFE-D5A661CC7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92" y="2659329"/>
            <a:ext cx="4431366" cy="22422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1095086-7495-BC5A-CF0F-F34E8CB99A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6118" y="5253287"/>
            <a:ext cx="755970" cy="32311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19B935-E6CF-C381-5688-95FBE367958D}"/>
              </a:ext>
            </a:extLst>
          </p:cNvPr>
          <p:cNvSpPr txBox="1"/>
          <p:nvPr/>
        </p:nvSpPr>
        <p:spPr>
          <a:xfrm>
            <a:off x="834390" y="4646653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Durysta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E2C0A07-D141-63A4-0881-3D8D023860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23" y="5196890"/>
            <a:ext cx="1384257" cy="14053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934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8BBB1A-4C7F-8FF5-A9A9-8644429BF29B}"/>
              </a:ext>
            </a:extLst>
          </p:cNvPr>
          <p:cNvSpPr txBox="1"/>
          <p:nvPr/>
        </p:nvSpPr>
        <p:spPr>
          <a:xfrm>
            <a:off x="260985" y="1171247"/>
            <a:ext cx="11670030" cy="4955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it-IT" sz="1400" dirty="0"/>
          </a:p>
          <a:p>
            <a:r>
              <a:rPr lang="it-IT" sz="1600" dirty="0"/>
              <a:t>• </a:t>
            </a:r>
            <a:r>
              <a:rPr lang="it-IT" sz="1600" b="1" dirty="0"/>
              <a:t>LL-BMT1 (</a:t>
            </a:r>
            <a:r>
              <a:rPr lang="it-IT" sz="1600" b="1" dirty="0" err="1"/>
              <a:t>MediPrint</a:t>
            </a:r>
            <a:r>
              <a:rPr lang="it-IT" sz="1600" b="1" dirty="0"/>
              <a:t> </a:t>
            </a:r>
            <a:r>
              <a:rPr lang="it-IT" sz="1600" b="1" dirty="0" err="1"/>
              <a:t>Ophthalmics</a:t>
            </a:r>
            <a:r>
              <a:rPr lang="it-IT" sz="1600" b="1" dirty="0"/>
              <a:t>): lente a contatto stampata in 3D</a:t>
            </a:r>
            <a:r>
              <a:rPr lang="it-IT" sz="1600" dirty="0"/>
              <a:t>, senza conservanti e caricata </a:t>
            </a:r>
            <a:r>
              <a:rPr lang="it-IT" sz="1600" b="1" dirty="0"/>
              <a:t>con bimatoprost</a:t>
            </a:r>
            <a:r>
              <a:rPr lang="it-IT" sz="1600" dirty="0"/>
              <a:t>. Uno studio di Fase IIb ha dimostrato l'equivalenza con gocce giornaliere di bimatoprost allo 0,01%. 7 L'azienda sta pianificando uno studio di </a:t>
            </a:r>
            <a:r>
              <a:rPr lang="it-IT" sz="1600" b="1" dirty="0"/>
              <a:t>Fase III</a:t>
            </a:r>
          </a:p>
          <a:p>
            <a:endParaRPr lang="it-IT" sz="1600" dirty="0"/>
          </a:p>
          <a:p>
            <a:r>
              <a:rPr lang="it-IT" sz="1600" dirty="0"/>
              <a:t>• </a:t>
            </a:r>
            <a:r>
              <a:rPr lang="it-IT" sz="1600" b="1" dirty="0"/>
              <a:t>Glaucoma Evolute (Mati </a:t>
            </a:r>
            <a:r>
              <a:rPr lang="it-IT" sz="1600" b="1" dirty="0" err="1"/>
              <a:t>Therapeutics</a:t>
            </a:r>
            <a:r>
              <a:rPr lang="it-IT" sz="1600" b="1" dirty="0"/>
              <a:t>): tappo lacrimale a rilascio di latanoprost</a:t>
            </a:r>
            <a:r>
              <a:rPr lang="it-IT" sz="1600" dirty="0"/>
              <a:t>. L'azienda ha completato gli studi di </a:t>
            </a:r>
            <a:r>
              <a:rPr lang="it-IT" sz="1600" b="1" dirty="0"/>
              <a:t>Fase II</a:t>
            </a:r>
            <a:r>
              <a:rPr lang="it-IT" sz="1600" dirty="0"/>
              <a:t>. Inizio </a:t>
            </a:r>
            <a:r>
              <a:rPr lang="it-IT" sz="1600" b="1" dirty="0"/>
              <a:t>Fase III 2025 </a:t>
            </a:r>
          </a:p>
          <a:p>
            <a:endParaRPr lang="it-IT" sz="1600" dirty="0"/>
          </a:p>
          <a:p>
            <a:r>
              <a:rPr lang="it-IT" sz="1600" dirty="0"/>
              <a:t>• </a:t>
            </a:r>
            <a:r>
              <a:rPr lang="it-IT" sz="1600" b="1" dirty="0"/>
              <a:t>L'anello di bimatoprost</a:t>
            </a:r>
            <a:r>
              <a:rPr lang="it-IT" sz="1600" dirty="0"/>
              <a:t> </a:t>
            </a:r>
            <a:r>
              <a:rPr lang="it-IT" sz="1600" b="1" dirty="0"/>
              <a:t>(Allergan, Dublino, Irlanda):</a:t>
            </a:r>
            <a:r>
              <a:rPr lang="it-IT" sz="1600" dirty="0"/>
              <a:t> </a:t>
            </a:r>
            <a:r>
              <a:rPr lang="it-IT" sz="1600" b="1" dirty="0"/>
              <a:t>grande anello in silicone </a:t>
            </a:r>
            <a:r>
              <a:rPr lang="it-IT" sz="1600" dirty="0"/>
              <a:t>con </a:t>
            </a:r>
            <a:r>
              <a:rPr lang="it-IT" sz="1600" b="1" dirty="0"/>
              <a:t>13 mg di bimatoprost senza</a:t>
            </a:r>
            <a:r>
              <a:rPr lang="it-IT" sz="1600" dirty="0"/>
              <a:t> </a:t>
            </a:r>
            <a:r>
              <a:rPr lang="it-IT" sz="1600" b="1" dirty="0"/>
              <a:t>conservanti inserito nei fornici congiuntivali inferiore e superiore</a:t>
            </a:r>
            <a:r>
              <a:rPr lang="it-IT" sz="1600" dirty="0"/>
              <a:t>. Ben tollerato, ha mostrato una riduzione clinicamente rilevante della IOP con </a:t>
            </a:r>
            <a:r>
              <a:rPr lang="it-IT" sz="1600" b="1" dirty="0"/>
              <a:t>follow-up 6 mesi </a:t>
            </a:r>
            <a:r>
              <a:rPr lang="it-IT" sz="1600" dirty="0"/>
              <a:t>leggermente inferiore al timololo due volte al giorno. In </a:t>
            </a:r>
            <a:r>
              <a:rPr lang="it-IT" sz="1600" b="1" dirty="0"/>
              <a:t>Fase II</a:t>
            </a:r>
          </a:p>
          <a:p>
            <a:endParaRPr lang="it-IT" sz="1600" dirty="0"/>
          </a:p>
          <a:p>
            <a:r>
              <a:rPr lang="it-IT" sz="1600" dirty="0"/>
              <a:t>• </a:t>
            </a:r>
            <a:r>
              <a:rPr lang="it-IT" sz="1600" b="1" dirty="0"/>
              <a:t>OTX-TIC/</a:t>
            </a:r>
            <a:r>
              <a:rPr lang="it-IT" sz="1600" b="1" dirty="0" err="1"/>
              <a:t>Paxtrava</a:t>
            </a:r>
            <a:r>
              <a:rPr lang="it-IT" sz="1600" b="1" dirty="0"/>
              <a:t> (Ocular </a:t>
            </a:r>
            <a:r>
              <a:rPr lang="it-IT" sz="1600" b="1" dirty="0" err="1"/>
              <a:t>Therapeutix</a:t>
            </a:r>
            <a:r>
              <a:rPr lang="it-IT" sz="1600" b="1" dirty="0"/>
              <a:t>): impianto </a:t>
            </a:r>
            <a:r>
              <a:rPr lang="it-IT" sz="1600" b="1" dirty="0" err="1"/>
              <a:t>intracamerulare</a:t>
            </a:r>
            <a:r>
              <a:rPr lang="it-IT" sz="1600" b="1" dirty="0"/>
              <a:t> di idrogel di travoprost</a:t>
            </a:r>
            <a:r>
              <a:rPr lang="it-IT" sz="1600" dirty="0"/>
              <a:t>. In</a:t>
            </a:r>
            <a:r>
              <a:rPr lang="it-IT" sz="1600" b="1" dirty="0"/>
              <a:t> Fase II; </a:t>
            </a:r>
            <a:r>
              <a:rPr lang="it-IT" sz="1600" dirty="0"/>
              <a:t>26 µg ha dimostrato un controllo costante della PIO  per </a:t>
            </a:r>
            <a:r>
              <a:rPr lang="it-IT" sz="1600" b="1" dirty="0"/>
              <a:t>follow-up di 6 mesi </a:t>
            </a:r>
          </a:p>
          <a:p>
            <a:endParaRPr lang="it-IT" sz="1600" dirty="0"/>
          </a:p>
          <a:p>
            <a:r>
              <a:rPr lang="it-IT" sz="1600" dirty="0"/>
              <a:t>• </a:t>
            </a:r>
            <a:r>
              <a:rPr lang="it-IT" sz="1600" b="1" dirty="0"/>
              <a:t>ENV515/Travoprost XR (</a:t>
            </a:r>
            <a:r>
              <a:rPr lang="it-IT" sz="1600" b="1" dirty="0" err="1"/>
              <a:t>Envisia</a:t>
            </a:r>
            <a:r>
              <a:rPr lang="it-IT" sz="1600" b="1" dirty="0"/>
              <a:t> </a:t>
            </a:r>
            <a:r>
              <a:rPr lang="it-IT" sz="1600" b="1" dirty="0" err="1"/>
              <a:t>Therapeutics</a:t>
            </a:r>
            <a:r>
              <a:rPr lang="it-IT" sz="1600" b="1" dirty="0"/>
              <a:t>): impianto </a:t>
            </a:r>
            <a:r>
              <a:rPr lang="it-IT" sz="1600" b="1" dirty="0" err="1"/>
              <a:t>intracamerulare</a:t>
            </a:r>
            <a:r>
              <a:rPr lang="it-IT" sz="1600" b="1" dirty="0"/>
              <a:t> di poli(</a:t>
            </a:r>
            <a:r>
              <a:rPr lang="it-IT" sz="1600" b="1" dirty="0" err="1"/>
              <a:t>esteramide</a:t>
            </a:r>
            <a:r>
              <a:rPr lang="it-IT" sz="1600" b="1" dirty="0"/>
              <a:t>) di travoprost </a:t>
            </a:r>
            <a:r>
              <a:rPr lang="it-IT" sz="1600" dirty="0"/>
              <a:t>in </a:t>
            </a:r>
            <a:r>
              <a:rPr lang="it-IT" sz="1600" b="1" dirty="0"/>
              <a:t>Fase II </a:t>
            </a:r>
            <a:r>
              <a:rPr lang="it-IT" sz="1600" dirty="0"/>
              <a:t>ha dimostrato una riduzione clinicamente significativa della PIO dopo una singola somministrazione per tutto il periodo di </a:t>
            </a:r>
            <a:r>
              <a:rPr lang="it-IT" sz="1600" b="1" dirty="0"/>
              <a:t>follow-up di 11 mesi</a:t>
            </a:r>
          </a:p>
          <a:p>
            <a:endParaRPr lang="it-IT" sz="1600" dirty="0"/>
          </a:p>
          <a:p>
            <a:r>
              <a:rPr lang="it-IT" sz="1600" dirty="0"/>
              <a:t>• </a:t>
            </a:r>
            <a:r>
              <a:rPr lang="it-IT" sz="1600" b="1" dirty="0"/>
              <a:t>PA5108 (</a:t>
            </a:r>
            <a:r>
              <a:rPr lang="it-IT" sz="1600" b="1" dirty="0" err="1"/>
              <a:t>PolyActiva</a:t>
            </a:r>
            <a:r>
              <a:rPr lang="it-IT" sz="1600" dirty="0"/>
              <a:t>): </a:t>
            </a:r>
            <a:r>
              <a:rPr lang="it-IT" sz="1600" b="1" dirty="0"/>
              <a:t>impianto </a:t>
            </a:r>
            <a:r>
              <a:rPr lang="it-IT" sz="1600" b="1" dirty="0" err="1"/>
              <a:t>intracamerulare</a:t>
            </a:r>
            <a:r>
              <a:rPr lang="it-IT" sz="1600" b="1" dirty="0"/>
              <a:t> di latanoprost biodegradabile in camera anteriore</a:t>
            </a:r>
            <a:r>
              <a:rPr lang="it-IT" sz="1600" dirty="0"/>
              <a:t>; studio di </a:t>
            </a:r>
            <a:r>
              <a:rPr lang="it-IT" sz="1600" b="1" dirty="0"/>
              <a:t>Fase II </a:t>
            </a:r>
            <a:r>
              <a:rPr lang="it-IT" sz="1600" dirty="0"/>
              <a:t>in</a:t>
            </a:r>
            <a:r>
              <a:rPr lang="it-IT" sz="1600" b="1" dirty="0"/>
              <a:t> </a:t>
            </a:r>
            <a:r>
              <a:rPr lang="it-IT" sz="1600" dirty="0"/>
              <a:t>Australia ha dimostrato una riduzione costante della PIO con </a:t>
            </a:r>
            <a:r>
              <a:rPr lang="it-IT" sz="1600" b="1" dirty="0"/>
              <a:t>follow-up di 6 mesi</a:t>
            </a:r>
            <a:r>
              <a:rPr lang="it-IT" sz="1600" dirty="0"/>
              <a:t>, con la possibilità di somministrare dosi ripetute</a:t>
            </a:r>
          </a:p>
          <a:p>
            <a:endParaRPr lang="it-IT" sz="1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881182-EF45-C774-EBB5-CA7A0ABC88FA}"/>
              </a:ext>
            </a:extLst>
          </p:cNvPr>
          <p:cNvSpPr txBox="1"/>
          <p:nvPr/>
        </p:nvSpPr>
        <p:spPr>
          <a:xfrm>
            <a:off x="982980" y="340697"/>
            <a:ext cx="108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Glaucoma:</a:t>
            </a:r>
            <a:r>
              <a:rPr lang="it-IT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lenti, tappi, anelli </a:t>
            </a:r>
            <a:r>
              <a:rPr lang="it-IT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impianti a rilascio prolungato in fase di sviluppo</a:t>
            </a:r>
          </a:p>
        </p:txBody>
      </p:sp>
    </p:spTree>
    <p:extLst>
      <p:ext uri="{BB962C8B-B14F-4D97-AF65-F5344CB8AC3E}">
        <p14:creationId xmlns:p14="http://schemas.microsoft.com/office/powerpoint/2010/main" val="1908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18D1C0-6AF3-C65B-D303-3BC5BF74E0E2}"/>
              </a:ext>
            </a:extLst>
          </p:cNvPr>
          <p:cNvSpPr txBox="1"/>
          <p:nvPr/>
        </p:nvSpPr>
        <p:spPr>
          <a:xfrm>
            <a:off x="4334059" y="132695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Glaucoma: i conservanti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C38833-5108-0382-A401-F4CE664BADB2}"/>
              </a:ext>
            </a:extLst>
          </p:cNvPr>
          <p:cNvSpPr txBox="1"/>
          <p:nvPr/>
        </p:nvSpPr>
        <p:spPr>
          <a:xfrm>
            <a:off x="236220" y="758845"/>
            <a:ext cx="11719560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/>
              <a:t>Ammoni quaternari (Tensioattivi)</a:t>
            </a:r>
          </a:p>
          <a:p>
            <a:r>
              <a:rPr lang="it-IT" sz="1200" dirty="0"/>
              <a:t>I più diffusi ma anche i più aggressivi per la superficie oculare: agiscono come detergenti; alterano il film lacrimale</a:t>
            </a:r>
          </a:p>
          <a:p>
            <a:endParaRPr lang="it-IT" sz="1200" dirty="0"/>
          </a:p>
          <a:p>
            <a:r>
              <a:rPr lang="it-IT" sz="1200" b="1" i="1" dirty="0"/>
              <a:t>- </a:t>
            </a:r>
            <a:r>
              <a:rPr lang="it-IT" sz="1200" b="1" i="1" dirty="0" err="1"/>
              <a:t>Benzalconio</a:t>
            </a:r>
            <a:r>
              <a:rPr lang="it-IT" sz="1200" b="1" i="1" dirty="0"/>
              <a:t> cloruro (BAK): </a:t>
            </a:r>
            <a:r>
              <a:rPr lang="it-IT" sz="1200" dirty="0"/>
              <a:t>Presente in circa il 70% dei colliri in commercio. Causa potenzialmente secchezza oculare, irritazione e danni alle cellule della cornea con l'uso prolungato</a:t>
            </a:r>
          </a:p>
          <a:p>
            <a:endParaRPr lang="it-IT" sz="1200" dirty="0"/>
          </a:p>
          <a:p>
            <a:r>
              <a:rPr lang="it-IT" sz="1200" b="1" i="1" dirty="0"/>
              <a:t>- </a:t>
            </a:r>
            <a:r>
              <a:rPr lang="it-IT" sz="1200" b="1" i="1" dirty="0" err="1"/>
              <a:t>Polyquad</a:t>
            </a:r>
            <a:r>
              <a:rPr lang="it-IT" sz="1200" b="1" i="1" dirty="0"/>
              <a:t> (Polyquaternium-1): </a:t>
            </a:r>
            <a:r>
              <a:rPr lang="it-IT" sz="1200" dirty="0"/>
              <a:t>Derivato dal BAK; meno tossico, spesso utilizzato nelle soluzioni per lenti a contatto e con lacrime artificiali</a:t>
            </a:r>
          </a:p>
          <a:p>
            <a:endParaRPr lang="it-IT" sz="1200" dirty="0"/>
          </a:p>
          <a:p>
            <a:r>
              <a:rPr lang="it-IT" sz="1200" b="1" i="1" dirty="0"/>
              <a:t>- Cetrimide</a:t>
            </a:r>
            <a:r>
              <a:rPr lang="it-IT" sz="1200" dirty="0"/>
              <a:t>: Tensioattivo utilizzato per la sua azione antimicrobica</a:t>
            </a:r>
          </a:p>
          <a:p>
            <a:endParaRPr lang="it-IT" sz="1200" dirty="0"/>
          </a:p>
          <a:p>
            <a:r>
              <a:rPr lang="it-IT" sz="1600" b="1" dirty="0"/>
              <a:t>Conservanti ossidanti (Soft </a:t>
            </a:r>
            <a:r>
              <a:rPr lang="it-IT" sz="1600" b="1" dirty="0" err="1"/>
              <a:t>Preservatives</a:t>
            </a:r>
            <a:r>
              <a:rPr lang="it-IT" sz="1600" b="1" dirty="0"/>
              <a:t>)</a:t>
            </a:r>
            <a:endParaRPr lang="it-IT" sz="1200" dirty="0"/>
          </a:p>
          <a:p>
            <a:endParaRPr lang="it-IT" sz="1200" dirty="0"/>
          </a:p>
          <a:p>
            <a:r>
              <a:rPr lang="it-IT" sz="1200" b="1" i="1" dirty="0"/>
              <a:t>- </a:t>
            </a:r>
            <a:r>
              <a:rPr lang="it-IT" sz="1200" b="1" i="1" dirty="0" err="1"/>
              <a:t>Purite</a:t>
            </a:r>
            <a:r>
              <a:rPr lang="it-IT" sz="1200" b="1" i="1" dirty="0"/>
              <a:t>® </a:t>
            </a:r>
            <a:r>
              <a:rPr lang="it-IT" sz="1200" dirty="0"/>
              <a:t>(Complesso di ossicloruro stabilizzato): Si degrada in acqua e cloruro di sodio sotto l'esposizione alla luce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r>
              <a:rPr lang="it-IT" sz="1200" b="1" i="1" dirty="0"/>
              <a:t>- Sodio perborato (</a:t>
            </a:r>
            <a:r>
              <a:rPr lang="it-IT" sz="1200" b="1" i="1" dirty="0" err="1"/>
              <a:t>GenAqua</a:t>
            </a:r>
            <a:r>
              <a:rPr lang="it-IT" sz="1200" b="1" i="1" dirty="0"/>
              <a:t>®): </a:t>
            </a:r>
            <a:r>
              <a:rPr lang="it-IT" sz="1200" dirty="0"/>
              <a:t>Si trasforma in acqua e ossigeno a contatto con le lacrime 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r>
              <a:rPr lang="it-IT" sz="1200" b="1" i="1" dirty="0"/>
              <a:t>-EDTA (Acido </a:t>
            </a:r>
            <a:r>
              <a:rPr lang="it-IT" sz="1200" b="1" i="1" dirty="0" err="1"/>
              <a:t>Etilendiaminotetracetico</a:t>
            </a:r>
            <a:r>
              <a:rPr lang="it-IT" sz="1200" b="1" i="1" dirty="0"/>
              <a:t>): </a:t>
            </a:r>
            <a:r>
              <a:rPr lang="it-IT" sz="1200" i="1" dirty="0"/>
              <a:t>U</a:t>
            </a:r>
            <a:r>
              <a:rPr lang="it-IT" sz="1200" dirty="0"/>
              <a:t>sato come coadiuvante per potenziare l'efficacia di altri conservanti; chela gli ioni metallici necessari ai batteri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r>
              <a:rPr lang="it-IT" sz="1400" b="1" dirty="0"/>
              <a:t>Miscellanea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r>
              <a:rPr lang="it-IT" sz="1200" b="1" dirty="0"/>
              <a:t>Alcoli:</a:t>
            </a:r>
            <a:r>
              <a:rPr lang="it-IT" sz="1200" dirty="0"/>
              <a:t> </a:t>
            </a:r>
            <a:r>
              <a:rPr lang="it-IT" sz="1200" dirty="0" err="1"/>
              <a:t>Clorobutanolo</a:t>
            </a:r>
            <a:r>
              <a:rPr lang="it-IT" sz="1200" dirty="0"/>
              <a:t>, efficace ma potenzialmente irritante</a:t>
            </a:r>
          </a:p>
          <a:p>
            <a:r>
              <a:rPr lang="it-IT" sz="1200" b="1" dirty="0"/>
              <a:t>Derivati del mercurio: </a:t>
            </a:r>
            <a:r>
              <a:rPr lang="it-IT" sz="1200" dirty="0" err="1"/>
              <a:t>Thiomersal</a:t>
            </a:r>
            <a:r>
              <a:rPr lang="it-IT" sz="1200" dirty="0"/>
              <a:t>, raramente utilizzato a causa dell'alto rischio di reazioni allergiche</a:t>
            </a:r>
          </a:p>
          <a:p>
            <a:r>
              <a:rPr lang="it-IT" sz="1200" dirty="0"/>
              <a:t> </a:t>
            </a:r>
          </a:p>
          <a:p>
            <a:r>
              <a:rPr lang="it-IT" sz="1600" b="1"/>
              <a:t>Alternativa: </a:t>
            </a:r>
            <a:r>
              <a:rPr lang="it-IT" sz="1600" b="1" dirty="0"/>
              <a:t>senza conservanti</a:t>
            </a:r>
          </a:p>
          <a:p>
            <a:endParaRPr lang="it-IT" sz="1600" b="1" dirty="0"/>
          </a:p>
          <a:p>
            <a:r>
              <a:rPr lang="it-IT" sz="1200" dirty="0"/>
              <a:t>Sistemi </a:t>
            </a:r>
            <a:r>
              <a:rPr lang="it-IT" sz="1200" dirty="0" err="1"/>
              <a:t>multidose</a:t>
            </a:r>
            <a:r>
              <a:rPr lang="it-IT" sz="1200" dirty="0"/>
              <a:t> </a:t>
            </a:r>
            <a:r>
              <a:rPr lang="it-IT" sz="1200" b="1" dirty="0"/>
              <a:t>ABAK o COMOD</a:t>
            </a:r>
            <a:r>
              <a:rPr lang="it-IT" sz="1200" dirty="0"/>
              <a:t>: flaconi speciali dotati di filtri o valvole che impediscono la contaminazione batterica senza l'uso di sostanze chimiche</a:t>
            </a:r>
          </a:p>
        </p:txBody>
      </p:sp>
    </p:spTree>
    <p:extLst>
      <p:ext uri="{BB962C8B-B14F-4D97-AF65-F5344CB8AC3E}">
        <p14:creationId xmlns:p14="http://schemas.microsoft.com/office/powerpoint/2010/main" val="3955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8E4EF0-7A2F-20CE-58F6-56D41535A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307" y="1792177"/>
            <a:ext cx="9437426" cy="107908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645987-2126-D590-EFCC-FB3A7032F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028" y="3623310"/>
            <a:ext cx="2517866" cy="25178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CD6EDA9-B50C-4B09-7398-5AEB3A67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07" y="6279008"/>
            <a:ext cx="248128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4B11F0-A016-CE6A-ABCF-DB89A40E1015}"/>
              </a:ext>
            </a:extLst>
          </p:cNvPr>
          <p:cNvSpPr txBox="1"/>
          <p:nvPr/>
        </p:nvSpPr>
        <p:spPr>
          <a:xfrm>
            <a:off x="8058150" y="914400"/>
            <a:ext cx="2373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Disclosure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28448F-6D30-5F17-F3CC-DEA19D0A8F0C}"/>
              </a:ext>
            </a:extLst>
          </p:cNvPr>
          <p:cNvSpPr txBox="1"/>
          <p:nvPr/>
        </p:nvSpPr>
        <p:spPr>
          <a:xfrm>
            <a:off x="891540" y="2114550"/>
            <a:ext cx="23364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Alfa Intes</a:t>
            </a:r>
          </a:p>
          <a:p>
            <a:r>
              <a:rPr lang="it-IT" sz="3600" dirty="0"/>
              <a:t>Diadema</a:t>
            </a:r>
          </a:p>
          <a:p>
            <a:r>
              <a:rPr lang="it-IT" sz="3600" dirty="0" err="1"/>
              <a:t>Mesofarma</a:t>
            </a:r>
            <a:endParaRPr lang="it-IT" sz="3600" dirty="0"/>
          </a:p>
          <a:p>
            <a:r>
              <a:rPr lang="it-IT" sz="3600" dirty="0"/>
              <a:t>Off Health</a:t>
            </a:r>
          </a:p>
          <a:p>
            <a:r>
              <a:rPr lang="it-IT" sz="3600" dirty="0"/>
              <a:t>Carl Zeiss</a:t>
            </a:r>
          </a:p>
        </p:txBody>
      </p:sp>
    </p:spTree>
    <p:extLst>
      <p:ext uri="{BB962C8B-B14F-4D97-AF65-F5344CB8AC3E}">
        <p14:creationId xmlns:p14="http://schemas.microsoft.com/office/powerpoint/2010/main" val="9631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FF26914-7329-6CAF-1A9C-F270DEF9E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91" y="223135"/>
            <a:ext cx="7637299" cy="63202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F45A66-5DE7-7F1D-FCEB-03CD729A0A1B}"/>
              </a:ext>
            </a:extLst>
          </p:cNvPr>
          <p:cNvSpPr txBox="1"/>
          <p:nvPr/>
        </p:nvSpPr>
        <p:spPr>
          <a:xfrm>
            <a:off x="156209" y="1776762"/>
            <a:ext cx="4118609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                    </a:t>
            </a:r>
            <a:r>
              <a:rPr lang="it-IT" b="1" dirty="0">
                <a:solidFill>
                  <a:srgbClr val="FF0000"/>
                </a:solidFill>
              </a:rPr>
              <a:t>Deflusso trabecolare</a:t>
            </a:r>
          </a:p>
          <a:p>
            <a:r>
              <a:rPr lang="it-IT" dirty="0"/>
              <a:t>(convenzionale):</a:t>
            </a:r>
          </a:p>
          <a:p>
            <a:r>
              <a:rPr lang="it-IT" dirty="0"/>
              <a:t>80-95% del drenaggio di AH in uscita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D2FF9B-F633-B5A4-F751-FC882A7AA545}"/>
              </a:ext>
            </a:extLst>
          </p:cNvPr>
          <p:cNvSpPr txBox="1"/>
          <p:nvPr/>
        </p:nvSpPr>
        <p:spPr>
          <a:xfrm>
            <a:off x="156210" y="3827264"/>
            <a:ext cx="4118609" cy="92333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                  Deflusso uveo-sclerale                                   </a:t>
            </a:r>
            <a:r>
              <a:rPr lang="it-IT" dirty="0"/>
              <a:t>(non convenzionale):                                                              5-20% del drenaggio di AH in uscita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E5CC38-E3D5-CC21-17FF-5F9216DBB3B5}"/>
              </a:ext>
            </a:extLst>
          </p:cNvPr>
          <p:cNvSpPr txBox="1"/>
          <p:nvPr/>
        </p:nvSpPr>
        <p:spPr>
          <a:xfrm>
            <a:off x="342452" y="5592462"/>
            <a:ext cx="37404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/>
              <a:t>1. Goel M et al. Open Ophthalmol J (2010) 4:52-59</a:t>
            </a:r>
          </a:p>
          <a:p>
            <a:r>
              <a:rPr lang="it-IT" sz="1200" dirty="0"/>
              <a:t>2. </a:t>
            </a:r>
            <a:r>
              <a:rPr lang="it-IT" sz="1200" dirty="0" err="1"/>
              <a:t>Kogo</a:t>
            </a:r>
            <a:r>
              <a:rPr lang="it-IT" sz="1200" dirty="0"/>
              <a:t> T et al. </a:t>
            </a:r>
            <a:r>
              <a:rPr lang="it-IT" sz="1200" dirty="0" err="1"/>
              <a:t>Exp</a:t>
            </a:r>
            <a:r>
              <a:rPr lang="it-IT" sz="1200" dirty="0"/>
              <a:t> Eye Res (2006) 82:362-370</a:t>
            </a:r>
          </a:p>
          <a:p>
            <a:r>
              <a:rPr lang="it-IT" sz="1200" dirty="0"/>
              <a:t>3. Park J et al. Sci Rep (2021) 11:18169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D4BFB1-3BE2-3D0D-BFC0-7580C5F8B298}"/>
              </a:ext>
            </a:extLst>
          </p:cNvPr>
          <p:cNvSpPr txBox="1"/>
          <p:nvPr/>
        </p:nvSpPr>
        <p:spPr>
          <a:xfrm>
            <a:off x="425978" y="389553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Deflusso Umor Acqueo AH</a:t>
            </a:r>
          </a:p>
        </p:txBody>
      </p:sp>
    </p:spTree>
    <p:extLst>
      <p:ext uri="{BB962C8B-B14F-4D97-AF65-F5344CB8AC3E}">
        <p14:creationId xmlns:p14="http://schemas.microsoft.com/office/powerpoint/2010/main" val="17845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FA1B17-2D06-BBBD-C83F-800E73603E0F}"/>
              </a:ext>
            </a:extLst>
          </p:cNvPr>
          <p:cNvSpPr txBox="1"/>
          <p:nvPr/>
        </p:nvSpPr>
        <p:spPr>
          <a:xfrm>
            <a:off x="9155430" y="137160"/>
            <a:ext cx="277229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Deflusso trabecolare: </a:t>
            </a:r>
          </a:p>
          <a:p>
            <a:r>
              <a:rPr lang="it-IT" dirty="0"/>
              <a:t>-Parasimpaticomimetici</a:t>
            </a:r>
          </a:p>
          <a:p>
            <a:r>
              <a:rPr lang="it-IT" dirty="0"/>
              <a:t>-a₂ Antagonisti adrenergici</a:t>
            </a:r>
          </a:p>
          <a:p>
            <a:r>
              <a:rPr lang="it-IT" dirty="0"/>
              <a:t>-Latanoprostene </a:t>
            </a:r>
            <a:r>
              <a:rPr lang="it-IT" dirty="0" err="1"/>
              <a:t>bunod</a:t>
            </a:r>
            <a:endParaRPr lang="it-IT" dirty="0"/>
          </a:p>
          <a:p>
            <a:r>
              <a:rPr lang="it-IT" dirty="0"/>
              <a:t>-Rock inhibitors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A23B22-FF4A-7E37-9348-D663A8D0CFD1}"/>
              </a:ext>
            </a:extLst>
          </p:cNvPr>
          <p:cNvSpPr txBox="1"/>
          <p:nvPr/>
        </p:nvSpPr>
        <p:spPr>
          <a:xfrm>
            <a:off x="9119650" y="1874520"/>
            <a:ext cx="26916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Pressione vene episclerali:</a:t>
            </a:r>
          </a:p>
          <a:p>
            <a:r>
              <a:rPr lang="it-IT" dirty="0"/>
              <a:t>-</a:t>
            </a:r>
            <a:r>
              <a:rPr lang="it-IT" dirty="0" err="1"/>
              <a:t>Aproclonidina</a:t>
            </a:r>
            <a:endParaRPr lang="it-IT" dirty="0"/>
          </a:p>
          <a:p>
            <a:r>
              <a:rPr lang="it-IT" dirty="0"/>
              <a:t>-Rock inhibitors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A52E2C-071A-5785-28B9-BF22D5F70447}"/>
              </a:ext>
            </a:extLst>
          </p:cNvPr>
          <p:cNvSpPr txBox="1"/>
          <p:nvPr/>
        </p:nvSpPr>
        <p:spPr>
          <a:xfrm>
            <a:off x="9119650" y="3137323"/>
            <a:ext cx="274504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Deflusso uveo-sclerale:</a:t>
            </a:r>
          </a:p>
          <a:p>
            <a:r>
              <a:rPr lang="it-IT" dirty="0"/>
              <a:t>-Analoghi prostaglandina</a:t>
            </a:r>
          </a:p>
          <a:p>
            <a:r>
              <a:rPr lang="it-IT" dirty="0"/>
              <a:t>-a₂ Antagonisti adrenergici</a:t>
            </a:r>
          </a:p>
          <a:p>
            <a:r>
              <a:rPr lang="it-IT" dirty="0"/>
              <a:t>-Latanoprostene </a:t>
            </a:r>
            <a:r>
              <a:rPr lang="it-IT" dirty="0" err="1"/>
              <a:t>bunod</a:t>
            </a:r>
            <a:endParaRPr lang="it-IT" dirty="0"/>
          </a:p>
          <a:p>
            <a:r>
              <a:rPr lang="it-IT" dirty="0"/>
              <a:t>-Rock inhibitors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CB91D6-F55A-7886-1AE5-E3FA54FBD6A5}"/>
              </a:ext>
            </a:extLst>
          </p:cNvPr>
          <p:cNvSpPr txBox="1"/>
          <p:nvPr/>
        </p:nvSpPr>
        <p:spPr>
          <a:xfrm>
            <a:off x="9155430" y="4966514"/>
            <a:ext cx="27450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/>
              <a:t>Produzione umor acqueo:</a:t>
            </a:r>
          </a:p>
          <a:p>
            <a:r>
              <a:rPr lang="it-IT" b="1" dirty="0"/>
              <a:t>-</a:t>
            </a:r>
            <a:r>
              <a:rPr lang="it-IT" dirty="0"/>
              <a:t>a₂ Antagonisti adrenergici</a:t>
            </a:r>
          </a:p>
          <a:p>
            <a:r>
              <a:rPr lang="it-IT" dirty="0"/>
              <a:t>-β Bloccanti</a:t>
            </a:r>
          </a:p>
          <a:p>
            <a:r>
              <a:rPr lang="it-IT" dirty="0"/>
              <a:t>-Inibitori anidrasi carbonica</a:t>
            </a:r>
          </a:p>
          <a:p>
            <a:r>
              <a:rPr lang="it-IT" dirty="0"/>
              <a:t>-</a:t>
            </a:r>
            <a:r>
              <a:rPr lang="it-IT" dirty="0" err="1"/>
              <a:t>Aproclonidina</a:t>
            </a:r>
            <a:endParaRPr lang="it-IT" dirty="0"/>
          </a:p>
          <a:p>
            <a:r>
              <a:rPr lang="it-IT" dirty="0"/>
              <a:t>-Rock inhibitors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B4633A-832E-21C7-A564-A2C025AB8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3" y="170080"/>
            <a:ext cx="7070414" cy="624504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CFC738C-5F47-2D83-C60F-2A6D8944823D}"/>
              </a:ext>
            </a:extLst>
          </p:cNvPr>
          <p:cNvCxnSpPr>
            <a:cxnSpLocks/>
          </p:cNvCxnSpPr>
          <p:nvPr/>
        </p:nvCxnSpPr>
        <p:spPr>
          <a:xfrm flipH="1">
            <a:off x="3826730" y="875824"/>
            <a:ext cx="5126770" cy="19096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0562EA6-2AAD-D4A2-A2A0-387D6F3C616B}"/>
              </a:ext>
            </a:extLst>
          </p:cNvPr>
          <p:cNvCxnSpPr>
            <a:cxnSpLocks/>
          </p:cNvCxnSpPr>
          <p:nvPr/>
        </p:nvCxnSpPr>
        <p:spPr>
          <a:xfrm flipH="1">
            <a:off x="2932430" y="2336185"/>
            <a:ext cx="602107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334C839-4994-609C-B8B5-74C98740F11A}"/>
              </a:ext>
            </a:extLst>
          </p:cNvPr>
          <p:cNvCxnSpPr>
            <a:cxnSpLocks/>
          </p:cNvCxnSpPr>
          <p:nvPr/>
        </p:nvCxnSpPr>
        <p:spPr>
          <a:xfrm flipH="1">
            <a:off x="2768600" y="4053631"/>
            <a:ext cx="6184900" cy="4709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32259A4B-DA8C-681E-47E3-1B82B2FA3627}"/>
              </a:ext>
            </a:extLst>
          </p:cNvPr>
          <p:cNvCxnSpPr>
            <a:cxnSpLocks/>
          </p:cNvCxnSpPr>
          <p:nvPr/>
        </p:nvCxnSpPr>
        <p:spPr>
          <a:xfrm flipH="1" flipV="1">
            <a:off x="3072351" y="4502291"/>
            <a:ext cx="5918200" cy="11063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2FAEC08-DD4F-3C98-576A-94290B554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88" y="1828800"/>
            <a:ext cx="9020736" cy="36804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4C74F8-6940-6F68-6712-9950BBF2B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77" y="404600"/>
            <a:ext cx="1049212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D6F97D-2ABD-CEEB-0314-D897F62A5D72}"/>
              </a:ext>
            </a:extLst>
          </p:cNvPr>
          <p:cNvSpPr txBox="1"/>
          <p:nvPr/>
        </p:nvSpPr>
        <p:spPr>
          <a:xfrm>
            <a:off x="6240780" y="1997839"/>
            <a:ext cx="5364482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bimatoprost + timololo (11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brimonidina + timololo (2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brinzolamide + brimonidina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brinzolamide + timololo (6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dorzolamide + timololo (10 prodotti)</a:t>
            </a:r>
          </a:p>
          <a:p>
            <a:r>
              <a:rPr lang="it-IT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latanoprost + </a:t>
            </a:r>
            <a:r>
              <a:rPr lang="it-IT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netarsudil</a:t>
            </a:r>
            <a:r>
              <a:rPr lang="it-IT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latanoprost + timololo (7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tafluprost + timololo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timololo + pilocarpina cloridrato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travoprost + timololo (6 prodotti)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71E967-DC16-2FF4-3D68-F398520AC5B0}"/>
              </a:ext>
            </a:extLst>
          </p:cNvPr>
          <p:cNvSpPr txBox="1"/>
          <p:nvPr/>
        </p:nvSpPr>
        <p:spPr>
          <a:xfrm>
            <a:off x="586738" y="1111879"/>
            <a:ext cx="4507231" cy="5078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acetazolamide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acetilcolina cloruro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apraclonidina cloridrato (1 prodotto)</a:t>
            </a:r>
          </a:p>
          <a:p>
            <a:r>
              <a:rPr lang="it-IT" dirty="0" err="1">
                <a:latin typeface="Verdana" panose="020B0604030504040204" pitchFamily="34" charset="0"/>
                <a:ea typeface="Verdana" panose="020B0604030504040204" pitchFamily="34" charset="0"/>
              </a:rPr>
              <a:t>betaxololo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cloridrato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bimatoprost (9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brimonidina tartrato (7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brinzolamide (4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carteololo cloridrato (2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dapiprazolo cloridrato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dorzolamide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dorzolamide cloridrato (5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latanoprost (18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pilocarpina cloridrato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pilocarpina nitrato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timololo (1 prodotto)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timololo maleato (9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tafluprost (2 prodotti)</a:t>
            </a:r>
          </a:p>
          <a:p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travoprost (10 prodotti)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D1FBF1-56DC-FC45-B924-C7445F3E1231}"/>
              </a:ext>
            </a:extLst>
          </p:cNvPr>
          <p:cNvSpPr txBox="1"/>
          <p:nvPr/>
        </p:nvSpPr>
        <p:spPr>
          <a:xfrm>
            <a:off x="1028701" y="197878"/>
            <a:ext cx="10424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Glaucoma: molecole singole – combinazioni - prodotti farmaceutici (by </a:t>
            </a:r>
            <a:r>
              <a:rPr lang="it-IT" b="1" dirty="0" err="1">
                <a:latin typeface="Verdana" panose="020B0604030504040204" pitchFamily="34" charset="0"/>
                <a:ea typeface="Verdana" panose="020B0604030504040204" pitchFamily="34" charset="0"/>
              </a:rPr>
              <a:t>Codifa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E156FF-8FCF-3986-EFBD-C74F513E91CF}"/>
              </a:ext>
            </a:extLst>
          </p:cNvPr>
          <p:cNvSpPr txBox="1"/>
          <p:nvPr/>
        </p:nvSpPr>
        <p:spPr>
          <a:xfrm>
            <a:off x="1729738" y="6361109"/>
            <a:ext cx="92430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b="1" dirty="0" err="1"/>
              <a:t>Codifa</a:t>
            </a:r>
            <a:r>
              <a:rPr lang="it-IT" sz="1600" b="1" dirty="0"/>
              <a:t>: è il motore di ricerca per tutti i prodotti medicinali, salutistici e veterinari commercializzati in Italia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72A743-C40D-AEC0-1D7D-C123BD802C62}"/>
              </a:ext>
            </a:extLst>
          </p:cNvPr>
          <p:cNvSpPr txBox="1"/>
          <p:nvPr/>
        </p:nvSpPr>
        <p:spPr>
          <a:xfrm>
            <a:off x="2582793" y="571630"/>
            <a:ext cx="702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      (± 121 prodotti farmaceutici in commercio in Italia; ≥ 200 nel mondo)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2F78C4-99B6-C5C7-6F09-1F539B928DAD}"/>
              </a:ext>
            </a:extLst>
          </p:cNvPr>
          <p:cNvSpPr txBox="1"/>
          <p:nvPr/>
        </p:nvSpPr>
        <p:spPr>
          <a:xfrm>
            <a:off x="5260359" y="1022334"/>
            <a:ext cx="687874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 Dimensioni del mercato globale nel 2026: 6.890,2 miliardi di dollari US</a:t>
            </a:r>
          </a:p>
          <a:p>
            <a:r>
              <a:rPr lang="it-IT" dirty="0"/>
              <a:t>Dimensioni del mercato globale nel 2035: 10.036,8 miliardi di dollari US</a:t>
            </a:r>
          </a:p>
        </p:txBody>
      </p:sp>
    </p:spTree>
    <p:extLst>
      <p:ext uri="{BB962C8B-B14F-4D97-AF65-F5344CB8AC3E}">
        <p14:creationId xmlns:p14="http://schemas.microsoft.com/office/powerpoint/2010/main" val="37009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5F5E5-740E-C9B6-5BA9-84D9457B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585" y="0"/>
            <a:ext cx="8422005" cy="572135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</a:rPr>
              <a:t>Glaucoma: categorie farmacologiche vecchie e </a:t>
            </a:r>
            <a:r>
              <a:rPr lang="it-IT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nuove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4978F-AF85-D74A-8E02-1B129519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674688"/>
            <a:ext cx="11841480" cy="550862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Parasimpaticomimetici: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aumentano il deflusso dell'umore acqueo attraverso il sistema trabecolare. Molecole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: Pilocarpina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(1833),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Carbacolo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Mioticol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Ecotiopato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ioduro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Ecotioato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0.03-0.25%),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Aceclidina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(principio attivo del collirio VIZZ approvato USA x presbiopia con effetto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pinhole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). In associazione con timololo: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Equiton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(5 mg/ml + 10 mg/ml)  </a:t>
            </a:r>
          </a:p>
          <a:p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Betabloccanti: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riducono la produzione di umor acqueo (1960; timololo dal 1974 come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Timoptic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Merck Sharp &amp; Dohme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. Molecole: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Timololo (non selettivo),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Betaxololo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(selettivo), Carteololo (con azione agonista parziale ISA),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Levobetaxololo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Analoghi delle prostaglandine PGA: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aumentano il deflusso dell'umor acqueo attraverso la via uveo-sclerale, grazie al legame con i recettori FP rilassando e modificando il citoscheletro del muscolo ciliare, creando più spazio tra le fibre muscolari. Molecole: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Latanoprost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(commercializzato fine anni '90, primo approvato per uso clinico,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Xalatan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Monoprost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Catiolanze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),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Travoprost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Suflatan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),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Tafluprost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Travatan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); (gruppo funzionale carbossilico, -COOH;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recettori FP per prostaglandine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it-IT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Prostamidi</a:t>
            </a:r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aumentano il deflusso uveosclerale e in parte quello trabecolare. Molecole: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Bimatoprost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(Bialviz,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Bimanext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Bimadoc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Lumigan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); al posto del gruppo carbossilico c’è il gruppo ammidico (R-CO-NR'R‘’) e il gruppo etile (-CH₂CH₃);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recettori non FP specifici </a:t>
            </a:r>
          </a:p>
          <a:p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Alfa-2 agonisti adrenergici: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riducono la produzione di umor acqueo e aumentano il deflusso uveosclerale. Molecole: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Brimonidina, Apraclonidina </a:t>
            </a:r>
          </a:p>
          <a:p>
            <a:r>
              <a:rPr lang="it-IT" sz="1400" b="1" dirty="0">
                <a:latin typeface="Verdana" panose="020B0604030504040204" pitchFamily="34" charset="0"/>
                <a:ea typeface="Verdana" panose="020B0604030504040204" pitchFamily="34" charset="0"/>
              </a:rPr>
              <a:t>Inibitori dell'anidrasi carbonica: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riducono la produzione di umor acqueo. Molecole: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Dorzolamide,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Brinzolamide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Acetazolamide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(per OS in urgenza, raramente come terapia di lunga durata per effetti collaterali sistemici)</a:t>
            </a:r>
          </a:p>
          <a:p>
            <a:pPr marL="0" indent="0">
              <a:buNone/>
            </a:pPr>
            <a:endParaRPr lang="it-I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Inibitori della Rho-chinasi (Rock </a:t>
            </a:r>
            <a:r>
              <a:rPr lang="it-IT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Inhibitors</a:t>
            </a:r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aumentano il deflusso attraverso il trabecolato. Molecole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Netarsudil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Rhopressa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- USA) e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Ripasudil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(K-115 - Giappone). Approvato FDA nel 2017 e da EMA (come combinazione, 50 µg/ml latanoprost + 200µg/ml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netarsulid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), tra i primi a entrare nel mercato</a:t>
            </a:r>
          </a:p>
          <a:p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it-IT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Nitric</a:t>
            </a:r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Oxide</a:t>
            </a:r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(NO)-</a:t>
            </a:r>
            <a:r>
              <a:rPr lang="it-IT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donating</a:t>
            </a:r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prostaglandine </a:t>
            </a:r>
            <a:r>
              <a:rPr lang="it-IT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analogue</a:t>
            </a:r>
            <a:r>
              <a:rPr lang="it-IT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combinano una prostaglandina con un donatore di ossido nitrico; aumentano il deflusso </a:t>
            </a:r>
            <a:r>
              <a:rPr lang="it-IT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uveosclerale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 e il trabecolare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Latanoprostene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400" i="1" dirty="0" err="1">
                <a:latin typeface="Verdana" panose="020B0604030504040204" pitchFamily="34" charset="0"/>
                <a:ea typeface="Verdana" panose="020B0604030504040204" pitchFamily="34" charset="0"/>
              </a:rPr>
              <a:t>bunod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, Vyzulta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– USA, FDA 2017; </a:t>
            </a:r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</a:rPr>
              <a:t>NCX 470 Bimatoprost NO donor non in commercio,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</a:rPr>
              <a:t>sembra superiore a Vyzulta. Farmaci ibridi                                                                                                                                   (Vyzulta: Stati Uniti, Canada, Messico, Hong Kong, Taiwan, Corea del Sud, Ucraina, Argentina, Brasile, Colombia e Qatar) </a:t>
            </a:r>
          </a:p>
        </p:txBody>
      </p:sp>
    </p:spTree>
    <p:extLst>
      <p:ext uri="{BB962C8B-B14F-4D97-AF65-F5344CB8AC3E}">
        <p14:creationId xmlns:p14="http://schemas.microsoft.com/office/powerpoint/2010/main" val="16054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0CA943-1590-0289-CDC9-8F57BE56FF69}"/>
              </a:ext>
            </a:extLst>
          </p:cNvPr>
          <p:cNvSpPr txBox="1"/>
          <p:nvPr/>
        </p:nvSpPr>
        <p:spPr>
          <a:xfrm>
            <a:off x="2635102" y="67398"/>
            <a:ext cx="6522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ROCK inhibitors, Rho-associated protein </a:t>
            </a:r>
            <a:r>
              <a:rPr lang="en-US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kinasi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C4091B-EF8E-804D-0024-6237A534485E}"/>
              </a:ext>
            </a:extLst>
          </p:cNvPr>
          <p:cNvSpPr txBox="1"/>
          <p:nvPr/>
        </p:nvSpPr>
        <p:spPr>
          <a:xfrm>
            <a:off x="107630" y="458556"/>
            <a:ext cx="11992929" cy="5232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I Rock </a:t>
            </a:r>
            <a:r>
              <a:rPr lang="it-IT" dirty="0" err="1"/>
              <a:t>inhibitors</a:t>
            </a:r>
            <a:r>
              <a:rPr lang="it-IT" dirty="0"/>
              <a:t> bloccano gli enzimi Rho-chinasi; le Rho chinasi regolano il tono dei muscoli lisci e il flusso sanguigno. </a:t>
            </a:r>
          </a:p>
          <a:p>
            <a:r>
              <a:rPr lang="it-IT" sz="1000" dirty="0"/>
              <a:t>Il termine Rho (Ras </a:t>
            </a:r>
            <a:r>
              <a:rPr lang="it-IT" sz="1000" dirty="0" err="1"/>
              <a:t>homologous</a:t>
            </a:r>
            <a:r>
              <a:rPr lang="it-IT" sz="1000" dirty="0"/>
              <a:t>) identifica la famiglia proteine </a:t>
            </a:r>
            <a:r>
              <a:rPr lang="it-IT" sz="1000" dirty="0" err="1"/>
              <a:t>GTPasi</a:t>
            </a:r>
            <a:r>
              <a:rPr lang="it-IT" sz="1000" dirty="0"/>
              <a:t> omologhe a Rsa (Rat sarcoma)</a:t>
            </a:r>
          </a:p>
          <a:p>
            <a:r>
              <a:rPr lang="it-IT" b="1" dirty="0"/>
              <a:t>Meccanismo d’azione:</a:t>
            </a:r>
          </a:p>
          <a:p>
            <a:r>
              <a:rPr lang="it-IT" dirty="0"/>
              <a:t>1) Rilasciano le fibre della rete trabecolare</a:t>
            </a:r>
          </a:p>
          <a:p>
            <a:r>
              <a:rPr lang="it-IT" dirty="0"/>
              <a:t>2) Aumentano la permeabilità e l'apertura del trabecolato</a:t>
            </a:r>
          </a:p>
          <a:p>
            <a:r>
              <a:rPr lang="it-IT" dirty="0"/>
              <a:t>3) Favoriscono il deflusso dell'umore acqueo </a:t>
            </a:r>
          </a:p>
          <a:p>
            <a:r>
              <a:rPr lang="it-IT" dirty="0"/>
              <a:t>4) Riducono la produzione inibendo la ricaptazione della noradrenalina</a:t>
            </a:r>
          </a:p>
          <a:p>
            <a:r>
              <a:rPr lang="it-IT" dirty="0"/>
              <a:t>5) Migliorano il flusso sanguigno con effetti neuroprotettivi sulla neuroretina </a:t>
            </a:r>
          </a:p>
          <a:p>
            <a:endParaRPr lang="it-IT" dirty="0"/>
          </a:p>
          <a:p>
            <a:r>
              <a:rPr lang="it-IT" b="1" dirty="0"/>
              <a:t>Molecole:</a:t>
            </a:r>
            <a:r>
              <a:rPr lang="it-IT" dirty="0"/>
              <a:t> </a:t>
            </a:r>
          </a:p>
          <a:p>
            <a:r>
              <a:rPr lang="it-IT" b="1" dirty="0">
                <a:solidFill>
                  <a:srgbClr val="FF0000"/>
                </a:solidFill>
              </a:rPr>
              <a:t>- </a:t>
            </a:r>
            <a:r>
              <a:rPr lang="it-IT" b="1" dirty="0" err="1">
                <a:solidFill>
                  <a:srgbClr val="FF0000"/>
                </a:solidFill>
              </a:rPr>
              <a:t>Ripasudil</a:t>
            </a:r>
            <a:r>
              <a:rPr lang="it-IT" b="1" dirty="0">
                <a:solidFill>
                  <a:srgbClr val="FF0000"/>
                </a:solidFill>
              </a:rPr>
              <a:t> (</a:t>
            </a:r>
            <a:r>
              <a:rPr lang="it-IT" b="1" dirty="0" err="1">
                <a:solidFill>
                  <a:srgbClr val="FF0000"/>
                </a:solidFill>
              </a:rPr>
              <a:t>Glanatec</a:t>
            </a:r>
            <a:r>
              <a:rPr lang="it-IT" b="1" dirty="0">
                <a:solidFill>
                  <a:srgbClr val="FF0000"/>
                </a:solidFill>
              </a:rPr>
              <a:t>, diffuso in Asia - 0.4%, 4 µg/ml): </a:t>
            </a:r>
            <a:r>
              <a:rPr lang="it-IT" dirty="0"/>
              <a:t>Il primo inibitore selettivo delle ROCK, approvato inizialmente in Giappone. Derivato dal capostipite </a:t>
            </a:r>
            <a:r>
              <a:rPr lang="it-IT" b="1" dirty="0" err="1"/>
              <a:t>Fasudil</a:t>
            </a:r>
            <a:r>
              <a:rPr lang="it-IT" b="1" dirty="0"/>
              <a:t>, </a:t>
            </a:r>
            <a:r>
              <a:rPr lang="it-IT" dirty="0"/>
              <a:t>dal </a:t>
            </a:r>
            <a:r>
              <a:rPr lang="it-IT" b="1" dirty="0"/>
              <a:t>1995 </a:t>
            </a:r>
            <a:r>
              <a:rPr lang="it-IT" dirty="0"/>
              <a:t>utilizzato per angina pectoris, emorragia subaracnoidea in Cina e Giappone</a:t>
            </a:r>
          </a:p>
          <a:p>
            <a:r>
              <a:rPr lang="it-IT" b="1" dirty="0">
                <a:solidFill>
                  <a:srgbClr val="FF0000"/>
                </a:solidFill>
              </a:rPr>
              <a:t>-  </a:t>
            </a:r>
            <a:r>
              <a:rPr lang="it-IT" b="1" dirty="0" err="1">
                <a:solidFill>
                  <a:srgbClr val="FF0000"/>
                </a:solidFill>
              </a:rPr>
              <a:t>Netarsudil</a:t>
            </a:r>
            <a:r>
              <a:rPr lang="it-IT" b="1" dirty="0">
                <a:solidFill>
                  <a:srgbClr val="FF0000"/>
                </a:solidFill>
              </a:rPr>
              <a:t> (</a:t>
            </a:r>
            <a:r>
              <a:rPr lang="it-IT" b="1" dirty="0" err="1">
                <a:solidFill>
                  <a:srgbClr val="FF0000"/>
                </a:solidFill>
              </a:rPr>
              <a:t>Rhokiinsa</a:t>
            </a:r>
            <a:r>
              <a:rPr lang="it-IT" b="1" dirty="0">
                <a:solidFill>
                  <a:srgbClr val="FF0000"/>
                </a:solidFill>
              </a:rPr>
              <a:t> UE, </a:t>
            </a:r>
            <a:r>
              <a:rPr lang="it-IT" b="1" dirty="0" err="1">
                <a:solidFill>
                  <a:srgbClr val="FF0000"/>
                </a:solidFill>
              </a:rPr>
              <a:t>Rhopressa</a:t>
            </a:r>
            <a:r>
              <a:rPr lang="it-IT" b="1" dirty="0">
                <a:solidFill>
                  <a:srgbClr val="FF0000"/>
                </a:solidFill>
              </a:rPr>
              <a:t> USA - 0.02%, 200 µg/ml):</a:t>
            </a:r>
            <a:r>
              <a:rPr lang="it-IT" dirty="0"/>
              <a:t> Ha azioni multiple: inibisce le ROCK e il trasportatore della noradrenalina (NET), abbassa la pressione episclerale.                                                                                                                                   </a:t>
            </a:r>
            <a:r>
              <a:rPr lang="it-IT" b="1" dirty="0"/>
              <a:t>Più efficace del timololo con IOP ≤  25mmHg, meno efficace del timololo con  IOP ≥ 25mmHg</a:t>
            </a:r>
          </a:p>
          <a:p>
            <a:endParaRPr lang="it-IT" b="1" dirty="0"/>
          </a:p>
          <a:p>
            <a:r>
              <a:rPr lang="it-IT" b="1" dirty="0"/>
              <a:t>- </a:t>
            </a:r>
            <a:r>
              <a:rPr lang="it-IT" dirty="0"/>
              <a:t>Associazioni fisse: </a:t>
            </a:r>
            <a:r>
              <a:rPr lang="it-IT" dirty="0" err="1"/>
              <a:t>Netarsudil</a:t>
            </a:r>
            <a:r>
              <a:rPr lang="it-IT" dirty="0"/>
              <a:t>-Latanoprost (200 µg/ml + 50 µg/ml) con effetto </a:t>
            </a:r>
            <a:r>
              <a:rPr lang="it-IT" dirty="0" err="1"/>
              <a:t>ipotonizzante</a:t>
            </a:r>
            <a:r>
              <a:rPr lang="it-IT" dirty="0"/>
              <a:t> potenziato                                          </a:t>
            </a:r>
            <a:r>
              <a:rPr lang="it-IT" b="1" dirty="0"/>
              <a:t>N.B.: µg/ml = microgrammi/millilitro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1D439C-4BDA-EE57-7E10-8AF65DB4E66D}"/>
              </a:ext>
            </a:extLst>
          </p:cNvPr>
          <p:cNvSpPr txBox="1"/>
          <p:nvPr/>
        </p:nvSpPr>
        <p:spPr>
          <a:xfrm>
            <a:off x="150016" y="6003203"/>
            <a:ext cx="119081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i="1" dirty="0" err="1"/>
              <a:t>RhoKinase</a:t>
            </a:r>
            <a:r>
              <a:rPr lang="it-IT" sz="1400" i="1" dirty="0"/>
              <a:t> (ROCK) </a:t>
            </a:r>
            <a:r>
              <a:rPr lang="it-IT" sz="1400" i="1" dirty="0" err="1"/>
              <a:t>Inhibitors</a:t>
            </a:r>
            <a:r>
              <a:rPr lang="it-IT" sz="1400" i="1" dirty="0"/>
              <a:t> in the Treatment of Glaucoma and Glaucoma Surgery: A </a:t>
            </a:r>
            <a:r>
              <a:rPr lang="it-IT" sz="1400" i="1" dirty="0" err="1"/>
              <a:t>Systematic</a:t>
            </a:r>
            <a:r>
              <a:rPr lang="it-IT" sz="1400" i="1" dirty="0"/>
              <a:t> Review of Early to Late </a:t>
            </a:r>
            <a:r>
              <a:rPr lang="it-IT" sz="1400" i="1" dirty="0" err="1"/>
              <a:t>Phase</a:t>
            </a:r>
            <a:r>
              <a:rPr lang="it-IT" sz="1400" i="1" dirty="0"/>
              <a:t> Clinical Trials. </a:t>
            </a:r>
            <a:r>
              <a:rPr lang="it-IT" sz="1400" i="1" dirty="0" err="1"/>
              <a:t>Jit</a:t>
            </a:r>
            <a:r>
              <a:rPr lang="it-IT" sz="1400" i="1" dirty="0"/>
              <a:t> </a:t>
            </a:r>
            <a:r>
              <a:rPr lang="it-IT" sz="1400" i="1" dirty="0" err="1"/>
              <a:t>Kai</a:t>
            </a:r>
            <a:r>
              <a:rPr lang="it-IT" sz="1400" i="1" dirty="0"/>
              <a:t> Tan, Peng Tee </a:t>
            </a:r>
            <a:r>
              <a:rPr lang="it-IT" sz="1400" i="1" dirty="0" err="1"/>
              <a:t>Khaw</a:t>
            </a:r>
            <a:r>
              <a:rPr lang="it-IT" sz="1400" i="1" dirty="0"/>
              <a:t>, and </a:t>
            </a:r>
            <a:r>
              <a:rPr lang="it-IT" sz="1400" i="1" dirty="0" err="1"/>
              <a:t>Christin</a:t>
            </a:r>
            <a:r>
              <a:rPr lang="it-IT" sz="1400" i="1" dirty="0"/>
              <a:t> </a:t>
            </a:r>
            <a:r>
              <a:rPr lang="it-IT" sz="1400" i="1" dirty="0" err="1"/>
              <a:t>Henein</a:t>
            </a:r>
            <a:r>
              <a:rPr lang="it-IT" sz="1400" i="1" dirty="0"/>
              <a:t>. </a:t>
            </a:r>
            <a:r>
              <a:rPr lang="it-IT" sz="1400" i="1" dirty="0" err="1"/>
              <a:t>Pharmaceuticals</a:t>
            </a:r>
            <a:r>
              <a:rPr lang="it-IT" sz="1400" i="1" dirty="0"/>
              <a:t> 2025, 18, 523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DF8234-5F48-F2F1-21D3-177151BB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12" y="857626"/>
            <a:ext cx="3952875" cy="122306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5942B7-3F49-CCAA-09CA-911A417FC7C6}"/>
              </a:ext>
            </a:extLst>
          </p:cNvPr>
          <p:cNvSpPr txBox="1"/>
          <p:nvPr/>
        </p:nvSpPr>
        <p:spPr>
          <a:xfrm>
            <a:off x="8541408" y="2124344"/>
            <a:ext cx="333174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Due </a:t>
            </a:r>
            <a:r>
              <a:rPr lang="it-IT" dirty="0" err="1"/>
              <a:t>isoforme</a:t>
            </a:r>
            <a:r>
              <a:rPr lang="it-IT" dirty="0"/>
              <a:t>, per il 65% simili, </a:t>
            </a:r>
          </a:p>
          <a:p>
            <a:r>
              <a:rPr lang="it-IT" dirty="0"/>
              <a:t>di serina-treonina chinasi</a:t>
            </a:r>
          </a:p>
          <a:p>
            <a:r>
              <a:rPr lang="it-IT" dirty="0"/>
              <a:t>che fosforilano proteine bersaglio</a:t>
            </a:r>
          </a:p>
        </p:txBody>
      </p:sp>
    </p:spTree>
    <p:extLst>
      <p:ext uri="{BB962C8B-B14F-4D97-AF65-F5344CB8AC3E}">
        <p14:creationId xmlns:p14="http://schemas.microsoft.com/office/powerpoint/2010/main" val="421562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242438-4745-9B51-814D-B6FBF23537DD}"/>
              </a:ext>
            </a:extLst>
          </p:cNvPr>
          <p:cNvSpPr txBox="1"/>
          <p:nvPr/>
        </p:nvSpPr>
        <p:spPr>
          <a:xfrm>
            <a:off x="0" y="5543371"/>
            <a:ext cx="1219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Conclusioni</a:t>
            </a:r>
            <a:r>
              <a:rPr lang="en-US" b="1" dirty="0"/>
              <a:t>: </a:t>
            </a:r>
            <a:r>
              <a:rPr lang="it-IT" dirty="0"/>
              <a:t>Gli inibitori di ROCK hanno dimostrato un profilo di sicurezza favorevole, abbassando efficacemente la IOP. Necessari ulteriori studi clinici randomizzati, prospettici, controllati, indipendenti e su larga scala, per ampliare la comprensione di questi farmaci. </a:t>
            </a:r>
            <a:r>
              <a:rPr lang="en-US" b="1" dirty="0"/>
              <a:t>Pharmaceuticals, 2025, 18, 523.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B926D4F-DEAD-9B54-9230-80D726B4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05" t="2346" r="5508" b="2552"/>
          <a:stretch>
            <a:fillRect/>
          </a:stretch>
        </p:blipFill>
        <p:spPr>
          <a:xfrm>
            <a:off x="140367" y="1314629"/>
            <a:ext cx="5698958" cy="2947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051BBC-F73E-2CE8-86C2-C47A15516EA1}"/>
              </a:ext>
            </a:extLst>
          </p:cNvPr>
          <p:cNvSpPr txBox="1"/>
          <p:nvPr/>
        </p:nvSpPr>
        <p:spPr>
          <a:xfrm>
            <a:off x="6358788" y="5038454"/>
            <a:ext cx="571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The «</a:t>
            </a:r>
            <a:r>
              <a:rPr lang="it-IT" dirty="0" err="1"/>
              <a:t>funneling</a:t>
            </a:r>
            <a:r>
              <a:rPr lang="it-IT" dirty="0"/>
              <a:t> effect» </a:t>
            </a:r>
            <a:r>
              <a:rPr lang="it-IT" dirty="0" err="1"/>
              <a:t>seen</a:t>
            </a:r>
            <a:r>
              <a:rPr lang="it-IT" dirty="0"/>
              <a:t> in the TM. (by </a:t>
            </a:r>
            <a:r>
              <a:rPr lang="it-IT" dirty="0" err="1"/>
              <a:t>Jit</a:t>
            </a:r>
            <a:r>
              <a:rPr lang="it-IT" dirty="0"/>
              <a:t> </a:t>
            </a:r>
            <a:r>
              <a:rPr lang="it-IT" dirty="0" err="1"/>
              <a:t>Kai</a:t>
            </a:r>
            <a:r>
              <a:rPr lang="it-IT" dirty="0"/>
              <a:t> Tan et al.)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EB38C4A-36AC-0132-4EB2-F2AD21E18B09}"/>
              </a:ext>
            </a:extLst>
          </p:cNvPr>
          <p:cNvSpPr txBox="1"/>
          <p:nvPr/>
        </p:nvSpPr>
        <p:spPr>
          <a:xfrm>
            <a:off x="227393" y="251688"/>
            <a:ext cx="552490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                   ROCK </a:t>
            </a:r>
            <a:r>
              <a:rPr lang="it-IT" sz="2800" b="1" dirty="0" err="1">
                <a:solidFill>
                  <a:srgbClr val="FF0000"/>
                </a:solidFill>
              </a:rPr>
              <a:t>inhibitors</a:t>
            </a:r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                                 «</a:t>
            </a:r>
            <a:r>
              <a:rPr lang="it-IT" b="1" dirty="0" err="1">
                <a:solidFill>
                  <a:srgbClr val="FF0000"/>
                </a:solidFill>
              </a:rPr>
              <a:t>funneling</a:t>
            </a:r>
            <a:r>
              <a:rPr lang="it-IT" b="1" dirty="0">
                <a:solidFill>
                  <a:srgbClr val="FF0000"/>
                </a:solidFill>
              </a:rPr>
              <a:t> effect» </a:t>
            </a:r>
          </a:p>
          <a:p>
            <a:r>
              <a:rPr lang="it-IT" sz="900" b="1" dirty="0"/>
              <a:t>effetto imbuto, fenomeno in cui elementi (fluidi, cariche o strutture) vengono convogliati verso un'area ristretta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761F5BC-4FED-2405-941A-9A8E641B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030" y="251688"/>
            <a:ext cx="6129239" cy="46870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21F52A-7388-F223-456A-74D6AE2FE7CF}"/>
              </a:ext>
            </a:extLst>
          </p:cNvPr>
          <p:cNvSpPr txBox="1"/>
          <p:nvPr/>
        </p:nvSpPr>
        <p:spPr>
          <a:xfrm>
            <a:off x="958913" y="5036278"/>
            <a:ext cx="34440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JCT = Trabecolato </a:t>
            </a:r>
            <a:r>
              <a:rPr lang="it-IT" dirty="0" err="1"/>
              <a:t>iuxtacanalicolare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2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1850</Words>
  <Application>Microsoft Office PowerPoint</Application>
  <PresentationFormat>Widescreen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Glaucoma: categorie farmacologiche vecchie e nuove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Amedeo Lucente</dc:creator>
  <cp:lastModifiedBy>Amedeo Lucente</cp:lastModifiedBy>
  <cp:revision>63</cp:revision>
  <dcterms:created xsi:type="dcterms:W3CDTF">2025-12-02T17:52:24Z</dcterms:created>
  <dcterms:modified xsi:type="dcterms:W3CDTF">2026-02-18T11:05:26Z</dcterms:modified>
</cp:coreProperties>
</file>